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Helvetica Neue"/>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HelveticaNeue-bold.fntdata"/><Relationship Id="rId16" Type="http://schemas.openxmlformats.org/officeDocument/2006/relationships/font" Target="fonts/HelveticaNeue-regular.fntdata"/><Relationship Id="rId5" Type="http://schemas.openxmlformats.org/officeDocument/2006/relationships/notesMaster" Target="notesMasters/notesMaster1.xml"/><Relationship Id="rId19" Type="http://schemas.openxmlformats.org/officeDocument/2006/relationships/font" Target="fonts/HelveticaNeue-boldItalic.fntdata"/><Relationship Id="rId6" Type="http://schemas.openxmlformats.org/officeDocument/2006/relationships/slide" Target="slides/slide1.xml"/><Relationship Id="rId18" Type="http://schemas.openxmlformats.org/officeDocument/2006/relationships/font" Target="fonts/HelveticaNeue-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ce4e7d096f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ce4e7d096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ae9f6603f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ae9f6603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ae9f6603f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ae9f6603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ccf25acd65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ccf25acd65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ae9f6603f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cae9f6603f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cf25acd65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cf25acd6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ccf25acd65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ccf25acd65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ae9f6603f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ae9f6603f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cf25acd65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cf25acd6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nasa.gov/image-feature/jpl/pia20027/infrared-echoes-of-a-black-hole-eating-a-star" TargetMode="External"/><Relationship Id="rId4" Type="http://schemas.openxmlformats.org/officeDocument/2006/relationships/hyperlink" Target="https://doi.org/10.1063/PT.3.238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5.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30400" y="1441175"/>
            <a:ext cx="8520600" cy="163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b="1" lang="en" sz="2900">
                <a:solidFill>
                  <a:srgbClr val="4B090D"/>
                </a:solidFill>
              </a:rPr>
              <a:t>Using Tidal Disruption Events to See the Unseeable</a:t>
            </a:r>
            <a:endParaRPr b="1" sz="2900">
              <a:solidFill>
                <a:srgbClr val="4B090D"/>
              </a:solidFill>
            </a:endParaRPr>
          </a:p>
        </p:txBody>
      </p:sp>
      <p:sp>
        <p:nvSpPr>
          <p:cNvPr id="55" name="Google Shape;55;p13"/>
          <p:cNvSpPr txBox="1"/>
          <p:nvPr>
            <p:ph idx="1" type="subTitle"/>
          </p:nvPr>
        </p:nvSpPr>
        <p:spPr>
          <a:xfrm>
            <a:off x="293000" y="3077975"/>
            <a:ext cx="8520600" cy="792600"/>
          </a:xfrm>
          <a:prstGeom prst="rect">
            <a:avLst/>
          </a:prstGeom>
        </p:spPr>
        <p:txBody>
          <a:bodyPr anchorCtr="0" anchor="t" bIns="91425" lIns="91425" spcFirstLastPara="1" rIns="91425" wrap="square" tIns="91425">
            <a:normAutofit fontScale="55000" lnSpcReduction="20000"/>
          </a:bodyPr>
          <a:lstStyle/>
          <a:p>
            <a:pPr indent="0" lvl="0" marL="0" rtl="0" algn="ctr">
              <a:spcBef>
                <a:spcPts val="0"/>
              </a:spcBef>
              <a:spcAft>
                <a:spcPts val="0"/>
              </a:spcAft>
              <a:buNone/>
            </a:pPr>
            <a:r>
              <a:rPr lang="en"/>
              <a:t>Aaron Goldtooth</a:t>
            </a:r>
            <a:endParaRPr/>
          </a:p>
          <a:p>
            <a:pPr indent="0" lvl="0" marL="0" rtl="0" algn="ctr">
              <a:spcBef>
                <a:spcPts val="0"/>
              </a:spcBef>
              <a:spcAft>
                <a:spcPts val="0"/>
              </a:spcAft>
              <a:buNone/>
            </a:pPr>
            <a:r>
              <a:t/>
            </a:r>
            <a:endParaRPr/>
          </a:p>
          <a:p>
            <a:pPr indent="0" lvl="0" marL="0" rtl="0" algn="ctr">
              <a:spcBef>
                <a:spcPts val="0"/>
              </a:spcBef>
              <a:spcAft>
                <a:spcPts val="0"/>
              </a:spcAft>
              <a:buNone/>
            </a:pPr>
            <a:r>
              <a:rPr b="1" lang="en"/>
              <a:t>Advisor</a:t>
            </a:r>
            <a:r>
              <a:rPr lang="en"/>
              <a:t>: Ann Zabludoff</a:t>
            </a:r>
            <a:endParaRPr/>
          </a:p>
        </p:txBody>
      </p:sp>
      <p:grpSp>
        <p:nvGrpSpPr>
          <p:cNvPr id="56" name="Google Shape;56;p13"/>
          <p:cNvGrpSpPr/>
          <p:nvPr/>
        </p:nvGrpSpPr>
        <p:grpSpPr>
          <a:xfrm>
            <a:off x="951698" y="4086785"/>
            <a:ext cx="7240608" cy="914363"/>
            <a:chOff x="227988" y="4046211"/>
            <a:chExt cx="8688035" cy="1097280"/>
          </a:xfrm>
        </p:grpSpPr>
        <p:pic>
          <p:nvPicPr>
            <p:cNvPr id="57" name="Google Shape;57;p13"/>
            <p:cNvPicPr preferRelativeResize="0"/>
            <p:nvPr/>
          </p:nvPicPr>
          <p:blipFill>
            <a:blip r:embed="rId3">
              <a:alphaModFix/>
            </a:blip>
            <a:stretch>
              <a:fillRect/>
            </a:stretch>
          </p:blipFill>
          <p:spPr>
            <a:xfrm>
              <a:off x="227988" y="4243850"/>
              <a:ext cx="751126" cy="702000"/>
            </a:xfrm>
            <a:prstGeom prst="rect">
              <a:avLst/>
            </a:prstGeom>
            <a:noFill/>
            <a:ln>
              <a:noFill/>
            </a:ln>
          </p:spPr>
        </p:pic>
        <p:pic>
          <p:nvPicPr>
            <p:cNvPr id="58" name="Google Shape;58;p13"/>
            <p:cNvPicPr preferRelativeResize="0"/>
            <p:nvPr/>
          </p:nvPicPr>
          <p:blipFill>
            <a:blip r:embed="rId4">
              <a:alphaModFix/>
            </a:blip>
            <a:stretch>
              <a:fillRect/>
            </a:stretch>
          </p:blipFill>
          <p:spPr>
            <a:xfrm>
              <a:off x="8093063" y="4046211"/>
              <a:ext cx="822960" cy="1097280"/>
            </a:xfrm>
            <a:prstGeom prst="rect">
              <a:avLst/>
            </a:prstGeom>
            <a:noFill/>
            <a:ln>
              <a:noFill/>
            </a:ln>
          </p:spPr>
        </p:pic>
        <p:pic>
          <p:nvPicPr>
            <p:cNvPr id="59" name="Google Shape;59;p13"/>
            <p:cNvPicPr preferRelativeResize="0"/>
            <p:nvPr/>
          </p:nvPicPr>
          <p:blipFill>
            <a:blip r:embed="rId5">
              <a:alphaModFix/>
            </a:blip>
            <a:stretch>
              <a:fillRect/>
            </a:stretch>
          </p:blipFill>
          <p:spPr>
            <a:xfrm>
              <a:off x="4175273" y="4206225"/>
              <a:ext cx="728663" cy="777240"/>
            </a:xfrm>
            <a:prstGeom prst="rect">
              <a:avLst/>
            </a:prstGeom>
            <a:noFill/>
            <a:ln>
              <a:noFill/>
            </a:ln>
          </p:spPr>
        </p:pic>
        <p:cxnSp>
          <p:nvCxnSpPr>
            <p:cNvPr id="60" name="Google Shape;60;p13"/>
            <p:cNvCxnSpPr>
              <a:stCxn id="59" idx="3"/>
              <a:endCxn id="58" idx="1"/>
            </p:cNvCxnSpPr>
            <p:nvPr/>
          </p:nvCxnSpPr>
          <p:spPr>
            <a:xfrm>
              <a:off x="4903935" y="4594845"/>
              <a:ext cx="3189000" cy="0"/>
            </a:xfrm>
            <a:prstGeom prst="straightConnector1">
              <a:avLst/>
            </a:prstGeom>
            <a:noFill/>
            <a:ln cap="flat" cmpd="sng" w="9525">
              <a:solidFill>
                <a:srgbClr val="595959"/>
              </a:solidFill>
              <a:prstDash val="solid"/>
              <a:round/>
              <a:headEnd len="med" w="med" type="none"/>
              <a:tailEnd len="med" w="med" type="none"/>
            </a:ln>
          </p:spPr>
        </p:cxnSp>
        <p:cxnSp>
          <p:nvCxnSpPr>
            <p:cNvPr id="61" name="Google Shape;61;p13"/>
            <p:cNvCxnSpPr/>
            <p:nvPr/>
          </p:nvCxnSpPr>
          <p:spPr>
            <a:xfrm>
              <a:off x="1061413" y="4586850"/>
              <a:ext cx="3038400" cy="4200"/>
            </a:xfrm>
            <a:prstGeom prst="straightConnector1">
              <a:avLst/>
            </a:prstGeom>
            <a:noFill/>
            <a:ln cap="flat" cmpd="sng" w="9525">
              <a:solidFill>
                <a:srgbClr val="595959"/>
              </a:solidFill>
              <a:prstDash val="solid"/>
              <a:round/>
              <a:headEnd len="med" w="med" type="none"/>
              <a:tailEnd len="med" w="med" type="none"/>
            </a:ln>
          </p:spPr>
        </p:cxn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Image Credits</a:t>
            </a:r>
            <a:endParaRPr b="1">
              <a:solidFill>
                <a:srgbClr val="4B090D"/>
              </a:solidFill>
            </a:endParaRPr>
          </a:p>
        </p:txBody>
      </p:sp>
      <p:sp>
        <p:nvSpPr>
          <p:cNvPr id="125" name="Google Shape;125;p22"/>
          <p:cNvSpPr txBox="1"/>
          <p:nvPr>
            <p:ph idx="1" type="body"/>
          </p:nvPr>
        </p:nvSpPr>
        <p:spPr>
          <a:xfrm>
            <a:off x="311700" y="1152475"/>
            <a:ext cx="8520600" cy="17118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None/>
            </a:pPr>
            <a:r>
              <a:rPr lang="en">
                <a:solidFill>
                  <a:srgbClr val="4B090D"/>
                </a:solidFill>
              </a:rPr>
              <a:t>Tidal Disruption Event Illustration</a:t>
            </a:r>
            <a:endParaRPr>
              <a:solidFill>
                <a:srgbClr val="4B090D"/>
              </a:solidFill>
            </a:endParaRPr>
          </a:p>
          <a:p>
            <a:pPr indent="0" lvl="0" marL="457200" rtl="0" algn="l">
              <a:lnSpc>
                <a:spcPct val="105000"/>
              </a:lnSpc>
              <a:spcBef>
                <a:spcPts val="1200"/>
              </a:spcBef>
              <a:spcAft>
                <a:spcPts val="0"/>
              </a:spcAft>
              <a:buNone/>
            </a:pPr>
            <a:r>
              <a:rPr lang="en" u="sng">
                <a:solidFill>
                  <a:schemeClr val="hlink"/>
                </a:solidFill>
                <a:highlight>
                  <a:srgbClr val="FFFFFF"/>
                </a:highlight>
                <a:hlinkClick r:id="rId3"/>
              </a:rPr>
              <a:t>NASA/JPL-Caltech</a:t>
            </a:r>
            <a:endParaRPr>
              <a:solidFill>
                <a:srgbClr val="4B090D"/>
              </a:solidFill>
            </a:endParaRPr>
          </a:p>
          <a:p>
            <a:pPr indent="0" lvl="0" marL="0" rtl="0" algn="l">
              <a:lnSpc>
                <a:spcPct val="105000"/>
              </a:lnSpc>
              <a:spcBef>
                <a:spcPts val="1200"/>
              </a:spcBef>
              <a:spcAft>
                <a:spcPts val="0"/>
              </a:spcAft>
              <a:buNone/>
            </a:pPr>
            <a:r>
              <a:rPr lang="en">
                <a:solidFill>
                  <a:srgbClr val="4B090D"/>
                </a:solidFill>
              </a:rPr>
              <a:t>Accretion Rate Graph</a:t>
            </a:r>
            <a:endParaRPr>
              <a:solidFill>
                <a:srgbClr val="4B090D"/>
              </a:solidFill>
            </a:endParaRPr>
          </a:p>
          <a:p>
            <a:pPr indent="0" lvl="0" marL="457200" rtl="0" algn="l">
              <a:lnSpc>
                <a:spcPct val="105000"/>
              </a:lnSpc>
              <a:spcBef>
                <a:spcPts val="1200"/>
              </a:spcBef>
              <a:spcAft>
                <a:spcPts val="1200"/>
              </a:spcAft>
              <a:buNone/>
            </a:pPr>
            <a:r>
              <a:rPr lang="en" u="sng">
                <a:solidFill>
                  <a:schemeClr val="hlink"/>
                </a:solidFill>
                <a:hlinkClick r:id="rId4"/>
              </a:rPr>
              <a:t>Gezari, Suzi via Physics Today</a:t>
            </a:r>
            <a:endParaRPr>
              <a:solidFill>
                <a:srgbClr val="4B090D"/>
              </a:solidFill>
            </a:endParaRPr>
          </a:p>
        </p:txBody>
      </p:sp>
      <p:sp>
        <p:nvSpPr>
          <p:cNvPr id="126" name="Google Shape;126;p22"/>
          <p:cNvSpPr txBox="1"/>
          <p:nvPr/>
        </p:nvSpPr>
        <p:spPr>
          <a:xfrm>
            <a:off x="311700" y="4055225"/>
            <a:ext cx="8520600" cy="10320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900">
                <a:solidFill>
                  <a:srgbClr val="4B090D"/>
                </a:solidFill>
                <a:latin typeface="Helvetica Neue"/>
                <a:ea typeface="Helvetica Neue"/>
                <a:cs typeface="Helvetica Neue"/>
                <a:sym typeface="Helvetica Neue"/>
              </a:rPr>
              <a:t>The material contained in this document is based upon work supported by a National Aeronautics and Space Administration (NASA) grant or cooperative agreement. Any opinions, findings, conclusions or recommendations expressed in this material are those of the author and do not necessarily reflect the views of NASA. This work was </a:t>
            </a:r>
            <a:r>
              <a:rPr b="1" lang="en" sz="900">
                <a:solidFill>
                  <a:srgbClr val="4B090D"/>
                </a:solidFill>
                <a:latin typeface="Helvetica Neue"/>
                <a:ea typeface="Helvetica Neue"/>
                <a:cs typeface="Helvetica Neue"/>
                <a:sym typeface="Helvetica Neue"/>
              </a:rPr>
              <a:t>supported </a:t>
            </a:r>
            <a:r>
              <a:rPr b="1" lang="en" sz="900">
                <a:solidFill>
                  <a:srgbClr val="4B090D"/>
                </a:solidFill>
                <a:latin typeface="Helvetica Neue"/>
                <a:ea typeface="Helvetica Neue"/>
                <a:cs typeface="Helvetica Neue"/>
                <a:sym typeface="Helvetica Neue"/>
              </a:rPr>
              <a:t>through a NASA grant awarded to the Arizona/NASA Space Grant Consortium.</a:t>
            </a:r>
            <a:endParaRPr b="1" sz="1300">
              <a:solidFill>
                <a:schemeClr val="dk1"/>
              </a:solidFill>
              <a:latin typeface="Helvetica Neue"/>
              <a:ea typeface="Helvetica Neue"/>
              <a:cs typeface="Helvetica Neue"/>
              <a:sym typeface="Helvetica Neue"/>
            </a:endParaRPr>
          </a:p>
          <a:p>
            <a:pPr indent="0" lvl="0" marL="0" rtl="0" algn="l">
              <a:spcBef>
                <a:spcPts val="12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ctrTitle"/>
          </p:nvPr>
        </p:nvSpPr>
        <p:spPr>
          <a:xfrm>
            <a:off x="330400" y="576075"/>
            <a:ext cx="8520600" cy="3435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b="1" lang="en" sz="2300">
                <a:solidFill>
                  <a:srgbClr val="4B090D"/>
                </a:solidFill>
              </a:rPr>
              <a:t>Black Holes are notoriously difficult to observe.</a:t>
            </a:r>
            <a:endParaRPr b="1" sz="2300">
              <a:solidFill>
                <a:srgbClr val="4B090D"/>
              </a:solidFill>
            </a:endParaRPr>
          </a:p>
          <a:p>
            <a:pPr indent="0" lvl="0" marL="0" rtl="0" algn="ctr">
              <a:spcBef>
                <a:spcPts val="0"/>
              </a:spcBef>
              <a:spcAft>
                <a:spcPts val="0"/>
              </a:spcAft>
              <a:buSzPts val="990"/>
              <a:buNone/>
            </a:pPr>
            <a:r>
              <a:t/>
            </a:r>
            <a:endParaRPr b="1" sz="2300">
              <a:solidFill>
                <a:srgbClr val="4B090D"/>
              </a:solidFill>
            </a:endParaRPr>
          </a:p>
          <a:p>
            <a:pPr indent="0" lvl="0" marL="0" rtl="0" algn="ctr">
              <a:spcBef>
                <a:spcPts val="0"/>
              </a:spcBef>
              <a:spcAft>
                <a:spcPts val="0"/>
              </a:spcAft>
              <a:buSzPts val="990"/>
              <a:buNone/>
            </a:pPr>
            <a:r>
              <a:rPr b="1" lang="en" sz="2300">
                <a:solidFill>
                  <a:srgbClr val="E06666"/>
                </a:solidFill>
              </a:rPr>
              <a:t>Tidal Disruption Events</a:t>
            </a:r>
            <a:r>
              <a:rPr b="1" lang="en" sz="2300">
                <a:solidFill>
                  <a:srgbClr val="4B090D"/>
                </a:solidFill>
              </a:rPr>
              <a:t> offer unique opportunities to observe and measure the properties of black holes.</a:t>
            </a:r>
            <a:endParaRPr b="1" sz="2300">
              <a:solidFill>
                <a:srgbClr val="4B09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Tidal Disruption Events (TDEs)</a:t>
            </a:r>
            <a:endParaRPr b="1">
              <a:solidFill>
                <a:srgbClr val="4B090D"/>
              </a:solidFill>
            </a:endParaRPr>
          </a:p>
        </p:txBody>
      </p:sp>
      <p:sp>
        <p:nvSpPr>
          <p:cNvPr id="72" name="Google Shape;72;p1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4B090D"/>
              </a:buClr>
              <a:buSzPts val="1800"/>
              <a:buChar char="●"/>
            </a:pPr>
            <a:r>
              <a:rPr lang="en" sz="1800">
                <a:solidFill>
                  <a:srgbClr val="4B090D"/>
                </a:solidFill>
              </a:rPr>
              <a:t>Occurs when differential gravitational attraction between objects </a:t>
            </a:r>
            <a:r>
              <a:rPr lang="en" sz="1800">
                <a:solidFill>
                  <a:srgbClr val="E06666"/>
                </a:solidFill>
              </a:rPr>
              <a:t>exceeds</a:t>
            </a:r>
            <a:r>
              <a:rPr lang="en" sz="1800">
                <a:solidFill>
                  <a:srgbClr val="4B090D"/>
                </a:solidFill>
              </a:rPr>
              <a:t> forces that hold one of the objects together.</a:t>
            </a:r>
            <a:endParaRPr sz="1800">
              <a:solidFill>
                <a:srgbClr val="4B090D"/>
              </a:solidFill>
            </a:endParaRPr>
          </a:p>
          <a:p>
            <a:pPr indent="-342900" lvl="0" marL="457200" rtl="0" algn="l">
              <a:spcBef>
                <a:spcPts val="1000"/>
              </a:spcBef>
              <a:spcAft>
                <a:spcPts val="1000"/>
              </a:spcAft>
              <a:buClr>
                <a:srgbClr val="4B090D"/>
              </a:buClr>
              <a:buSzPts val="1800"/>
              <a:buChar char="●"/>
            </a:pPr>
            <a:r>
              <a:rPr lang="en" sz="1800">
                <a:solidFill>
                  <a:srgbClr val="4B090D"/>
                </a:solidFill>
                <a:highlight>
                  <a:srgbClr val="FFFFFF"/>
                </a:highlight>
              </a:rPr>
              <a:t>Star disintegrates and forms </a:t>
            </a:r>
            <a:r>
              <a:rPr lang="en" sz="1800">
                <a:solidFill>
                  <a:srgbClr val="E06666"/>
                </a:solidFill>
                <a:highlight>
                  <a:srgbClr val="FFFFFF"/>
                </a:highlight>
              </a:rPr>
              <a:t>accretion disk</a:t>
            </a:r>
            <a:r>
              <a:rPr lang="en" sz="1800">
                <a:solidFill>
                  <a:srgbClr val="4B090D"/>
                </a:solidFill>
                <a:highlight>
                  <a:srgbClr val="FFFFFF"/>
                </a:highlight>
              </a:rPr>
              <a:t> around black hole.</a:t>
            </a:r>
            <a:endParaRPr sz="1800">
              <a:solidFill>
                <a:srgbClr val="4B090D"/>
              </a:solidFill>
            </a:endParaRPr>
          </a:p>
        </p:txBody>
      </p:sp>
      <p:pic>
        <p:nvPicPr>
          <p:cNvPr id="73" name="Google Shape;73;p15"/>
          <p:cNvPicPr preferRelativeResize="0"/>
          <p:nvPr/>
        </p:nvPicPr>
        <p:blipFill rotWithShape="1">
          <a:blip r:embed="rId3">
            <a:alphaModFix/>
          </a:blip>
          <a:srcRect b="0" l="1923" r="1913" t="0"/>
          <a:stretch/>
        </p:blipFill>
        <p:spPr>
          <a:xfrm>
            <a:off x="4572000" y="1152486"/>
            <a:ext cx="3956349" cy="3085677"/>
          </a:xfrm>
          <a:prstGeom prst="rect">
            <a:avLst/>
          </a:prstGeom>
          <a:noFill/>
          <a:ln>
            <a:noFill/>
          </a:ln>
        </p:spPr>
      </p:pic>
      <p:sp>
        <p:nvSpPr>
          <p:cNvPr id="74" name="Google Shape;74;p15"/>
          <p:cNvSpPr txBox="1"/>
          <p:nvPr/>
        </p:nvSpPr>
        <p:spPr>
          <a:xfrm>
            <a:off x="4572025" y="4262825"/>
            <a:ext cx="3956400" cy="572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i="1" lang="en" sz="1100">
                <a:solidFill>
                  <a:srgbClr val="CC0000"/>
                </a:solidFill>
              </a:rPr>
              <a:t>Illustration of a TDE</a:t>
            </a:r>
            <a:endParaRPr i="1" sz="1100">
              <a:solidFill>
                <a:srgbClr val="CC0000"/>
              </a:solidFill>
            </a:endParaRPr>
          </a:p>
        </p:txBody>
      </p:sp>
      <p:sp>
        <p:nvSpPr>
          <p:cNvPr id="75" name="Google Shape;75;p15"/>
          <p:cNvSpPr txBox="1"/>
          <p:nvPr/>
        </p:nvSpPr>
        <p:spPr>
          <a:xfrm>
            <a:off x="6529475" y="4144850"/>
            <a:ext cx="1998900" cy="3156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850">
                <a:solidFill>
                  <a:srgbClr val="666666"/>
                </a:solidFill>
                <a:highlight>
                  <a:srgbClr val="FFFFFF"/>
                </a:highlight>
              </a:rPr>
              <a:t>Image courtesy of NASA/JPL-Caltech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Importance of </a:t>
            </a:r>
            <a:r>
              <a:rPr b="1" lang="en">
                <a:solidFill>
                  <a:srgbClr val="4B090D"/>
                </a:solidFill>
              </a:rPr>
              <a:t>Tidal Disruption Events (TDEs)</a:t>
            </a:r>
            <a:endParaRPr b="1">
              <a:solidFill>
                <a:srgbClr val="4B090D"/>
              </a:solidFill>
            </a:endParaRPr>
          </a:p>
        </p:txBody>
      </p:sp>
      <p:sp>
        <p:nvSpPr>
          <p:cNvPr id="81" name="Google Shape;81;p16"/>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4B090D"/>
              </a:buClr>
              <a:buSzPts val="1800"/>
              <a:buChar char="●"/>
            </a:pPr>
            <a:r>
              <a:rPr lang="en" sz="1800">
                <a:solidFill>
                  <a:srgbClr val="4B090D"/>
                </a:solidFill>
              </a:rPr>
              <a:t>A</a:t>
            </a:r>
            <a:r>
              <a:rPr lang="en" sz="1800">
                <a:solidFill>
                  <a:srgbClr val="4B090D"/>
                </a:solidFill>
              </a:rPr>
              <a:t>ccretion disks</a:t>
            </a:r>
            <a:r>
              <a:rPr lang="en" sz="1800">
                <a:solidFill>
                  <a:srgbClr val="4B090D"/>
                </a:solidFill>
              </a:rPr>
              <a:t> produce observed </a:t>
            </a:r>
            <a:r>
              <a:rPr lang="en" sz="1800">
                <a:solidFill>
                  <a:srgbClr val="E06666"/>
                </a:solidFill>
              </a:rPr>
              <a:t>high energy radiation</a:t>
            </a:r>
            <a:r>
              <a:rPr lang="en" sz="1800">
                <a:solidFill>
                  <a:srgbClr val="4B090D"/>
                </a:solidFill>
              </a:rPr>
              <a:t>.</a:t>
            </a:r>
            <a:endParaRPr sz="1800">
              <a:solidFill>
                <a:srgbClr val="4B090D"/>
              </a:solidFill>
            </a:endParaRPr>
          </a:p>
          <a:p>
            <a:pPr indent="-342900" lvl="0" marL="457200" rtl="0" algn="l">
              <a:spcBef>
                <a:spcPts val="1000"/>
              </a:spcBef>
              <a:spcAft>
                <a:spcPts val="1000"/>
              </a:spcAft>
              <a:buClr>
                <a:srgbClr val="4B090D"/>
              </a:buClr>
              <a:buSzPts val="1800"/>
              <a:buChar char="●"/>
            </a:pPr>
            <a:r>
              <a:rPr lang="en" sz="1800">
                <a:solidFill>
                  <a:srgbClr val="4B090D"/>
                </a:solidFill>
              </a:rPr>
              <a:t>Spectral analysis and model-fitting </a:t>
            </a:r>
            <a:r>
              <a:rPr lang="en" sz="1800">
                <a:solidFill>
                  <a:srgbClr val="4B090D"/>
                </a:solidFill>
                <a:highlight>
                  <a:srgbClr val="FFFFFF"/>
                </a:highlight>
              </a:rPr>
              <a:t>constrain black hole </a:t>
            </a:r>
            <a:r>
              <a:rPr lang="en" sz="1800">
                <a:solidFill>
                  <a:srgbClr val="C8544B"/>
                </a:solidFill>
                <a:highlight>
                  <a:srgbClr val="FFFFFF"/>
                </a:highlight>
              </a:rPr>
              <a:t>mass, spin, accretion rate</a:t>
            </a:r>
            <a:r>
              <a:rPr lang="en" sz="1800">
                <a:solidFill>
                  <a:srgbClr val="4B090D"/>
                </a:solidFill>
              </a:rPr>
              <a:t>.</a:t>
            </a:r>
            <a:endParaRPr sz="1800">
              <a:solidFill>
                <a:srgbClr val="4B090D"/>
              </a:solidFill>
            </a:endParaRPr>
          </a:p>
        </p:txBody>
      </p:sp>
      <p:pic>
        <p:nvPicPr>
          <p:cNvPr id="82" name="Google Shape;82;p16"/>
          <p:cNvPicPr preferRelativeResize="0"/>
          <p:nvPr/>
        </p:nvPicPr>
        <p:blipFill>
          <a:blip r:embed="rId3">
            <a:alphaModFix/>
          </a:blip>
          <a:stretch>
            <a:fillRect/>
          </a:stretch>
        </p:blipFill>
        <p:spPr>
          <a:xfrm>
            <a:off x="4940400" y="1254613"/>
            <a:ext cx="3891900" cy="3212125"/>
          </a:xfrm>
          <a:prstGeom prst="rect">
            <a:avLst/>
          </a:prstGeom>
          <a:noFill/>
          <a:ln>
            <a:noFill/>
          </a:ln>
        </p:spPr>
      </p:pic>
      <p:sp>
        <p:nvSpPr>
          <p:cNvPr id="83" name="Google Shape;83;p16"/>
          <p:cNvSpPr txBox="1"/>
          <p:nvPr/>
        </p:nvSpPr>
        <p:spPr>
          <a:xfrm>
            <a:off x="6118825" y="4373525"/>
            <a:ext cx="27135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800">
                <a:solidFill>
                  <a:srgbClr val="666666"/>
                </a:solidFill>
              </a:rPr>
              <a:t>Image </a:t>
            </a:r>
            <a:r>
              <a:rPr lang="en" sz="800">
                <a:solidFill>
                  <a:srgbClr val="666666"/>
                </a:solidFill>
              </a:rPr>
              <a:t>courtesy</a:t>
            </a:r>
            <a:r>
              <a:rPr lang="en" sz="800">
                <a:solidFill>
                  <a:srgbClr val="666666"/>
                </a:solidFill>
              </a:rPr>
              <a:t> of Physics Today</a:t>
            </a:r>
            <a:endParaRPr sz="800">
              <a:solidFill>
                <a:srgbClr val="666666"/>
              </a:solidFill>
            </a:endParaRPr>
          </a:p>
        </p:txBody>
      </p:sp>
      <p:sp>
        <p:nvSpPr>
          <p:cNvPr id="84" name="Google Shape;84;p16"/>
          <p:cNvSpPr txBox="1"/>
          <p:nvPr/>
        </p:nvSpPr>
        <p:spPr>
          <a:xfrm>
            <a:off x="4978400" y="4568875"/>
            <a:ext cx="3891900" cy="569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i="1" lang="en" sz="1100">
                <a:solidFill>
                  <a:srgbClr val="CC0000"/>
                </a:solidFill>
              </a:rPr>
              <a:t>Black Hole Accretion Rate vs Time</a:t>
            </a:r>
            <a:endParaRPr i="1" sz="1100">
              <a:solidFill>
                <a:srgbClr val="CC0000"/>
              </a:solidFill>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Project Goals</a:t>
            </a:r>
            <a:endParaRPr b="1">
              <a:solidFill>
                <a:srgbClr val="4B090D"/>
              </a:solidFill>
            </a:endParaRPr>
          </a:p>
        </p:txBody>
      </p:sp>
      <p:sp>
        <p:nvSpPr>
          <p:cNvPr id="90" name="Google Shape;90;p17"/>
          <p:cNvSpPr txBox="1"/>
          <p:nvPr>
            <p:ph idx="1" type="body"/>
          </p:nvPr>
        </p:nvSpPr>
        <p:spPr>
          <a:xfrm>
            <a:off x="311700" y="1152475"/>
            <a:ext cx="8520600" cy="34971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solidFill>
                  <a:srgbClr val="4B090D"/>
                </a:solidFill>
                <a:highlight>
                  <a:srgbClr val="FFFFFF"/>
                </a:highlight>
              </a:rPr>
              <a:t>TDEs </a:t>
            </a:r>
            <a:r>
              <a:rPr lang="en">
                <a:solidFill>
                  <a:srgbClr val="C8544B"/>
                </a:solidFill>
                <a:highlight>
                  <a:srgbClr val="FFFFFF"/>
                </a:highlight>
              </a:rPr>
              <a:t>very rare</a:t>
            </a:r>
            <a:r>
              <a:rPr lang="en">
                <a:solidFill>
                  <a:srgbClr val="4B090D"/>
                </a:solidFill>
                <a:highlight>
                  <a:srgbClr val="FFFFFF"/>
                </a:highlight>
              </a:rPr>
              <a:t>, black hole info </a:t>
            </a:r>
            <a:r>
              <a:rPr lang="en">
                <a:solidFill>
                  <a:srgbClr val="E06666"/>
                </a:solidFill>
                <a:highlight>
                  <a:srgbClr val="FFFFFF"/>
                </a:highlight>
              </a:rPr>
              <a:t>limited</a:t>
            </a:r>
            <a:r>
              <a:rPr lang="en">
                <a:solidFill>
                  <a:srgbClr val="4B090D"/>
                </a:solidFill>
                <a:highlight>
                  <a:srgbClr val="FFFFFF"/>
                </a:highlight>
              </a:rPr>
              <a:t>.</a:t>
            </a:r>
            <a:endParaRPr>
              <a:solidFill>
                <a:srgbClr val="4B090D"/>
              </a:solidFill>
              <a:highlight>
                <a:srgbClr val="FFFFFF"/>
              </a:highlight>
            </a:endParaRPr>
          </a:p>
          <a:p>
            <a:pPr indent="-342900" lvl="0" marL="457200" rtl="0" algn="l">
              <a:lnSpc>
                <a:spcPct val="150000"/>
              </a:lnSpc>
              <a:spcBef>
                <a:spcPts val="1200"/>
              </a:spcBef>
              <a:spcAft>
                <a:spcPts val="0"/>
              </a:spcAft>
              <a:buClr>
                <a:srgbClr val="4B090D"/>
              </a:buClr>
              <a:buSzPts val="1800"/>
              <a:buAutoNum type="arabicPeriod"/>
            </a:pPr>
            <a:r>
              <a:rPr lang="en">
                <a:solidFill>
                  <a:srgbClr val="4B090D"/>
                </a:solidFill>
                <a:highlight>
                  <a:srgbClr val="FFFFFF"/>
                </a:highlight>
              </a:rPr>
              <a:t>Unify and create single open source document on </a:t>
            </a:r>
            <a:r>
              <a:rPr lang="en">
                <a:solidFill>
                  <a:srgbClr val="E06666"/>
                </a:solidFill>
                <a:highlight>
                  <a:srgbClr val="FFFFFF"/>
                </a:highlight>
              </a:rPr>
              <a:t>all known TDEs</a:t>
            </a:r>
            <a:r>
              <a:rPr lang="en">
                <a:solidFill>
                  <a:srgbClr val="4B090D"/>
                </a:solidFill>
                <a:highlight>
                  <a:srgbClr val="FFFFFF"/>
                </a:highlight>
              </a:rPr>
              <a:t>.</a:t>
            </a:r>
            <a:endParaRPr>
              <a:solidFill>
                <a:srgbClr val="4B090D"/>
              </a:solidFill>
              <a:highlight>
                <a:srgbClr val="FFFFFF"/>
              </a:highlight>
            </a:endParaRPr>
          </a:p>
          <a:p>
            <a:pPr indent="-342900" lvl="0" marL="457200" rtl="0" algn="l">
              <a:lnSpc>
                <a:spcPct val="150000"/>
              </a:lnSpc>
              <a:spcBef>
                <a:spcPts val="0"/>
              </a:spcBef>
              <a:spcAft>
                <a:spcPts val="0"/>
              </a:spcAft>
              <a:buClr>
                <a:srgbClr val="4B090D"/>
              </a:buClr>
              <a:buSzPts val="1800"/>
              <a:buAutoNum type="arabicPeriod"/>
            </a:pPr>
            <a:r>
              <a:rPr lang="en">
                <a:solidFill>
                  <a:srgbClr val="4B090D"/>
                </a:solidFill>
                <a:highlight>
                  <a:srgbClr val="FFFFFF"/>
                </a:highlight>
              </a:rPr>
              <a:t>Visually represent </a:t>
            </a:r>
            <a:r>
              <a:rPr lang="en">
                <a:solidFill>
                  <a:srgbClr val="E06666"/>
                </a:solidFill>
                <a:highlight>
                  <a:srgbClr val="FFFFFF"/>
                </a:highlight>
              </a:rPr>
              <a:t>timeline</a:t>
            </a:r>
            <a:r>
              <a:rPr lang="en">
                <a:solidFill>
                  <a:srgbClr val="4B090D"/>
                </a:solidFill>
                <a:highlight>
                  <a:srgbClr val="FFFFFF"/>
                </a:highlight>
              </a:rPr>
              <a:t> of observations.</a:t>
            </a:r>
            <a:endParaRPr>
              <a:solidFill>
                <a:srgbClr val="4B090D"/>
              </a:solidFill>
              <a:highlight>
                <a:srgbClr val="FFFFFF"/>
              </a:highlight>
            </a:endParaRPr>
          </a:p>
          <a:p>
            <a:pPr indent="-342900" lvl="0" marL="457200" rtl="0" algn="l">
              <a:lnSpc>
                <a:spcPct val="150000"/>
              </a:lnSpc>
              <a:spcBef>
                <a:spcPts val="0"/>
              </a:spcBef>
              <a:spcAft>
                <a:spcPts val="0"/>
              </a:spcAft>
              <a:buClr>
                <a:srgbClr val="4B090D"/>
              </a:buClr>
              <a:buSzPts val="1800"/>
              <a:buAutoNum type="arabicPeriod"/>
            </a:pPr>
            <a:r>
              <a:rPr lang="en">
                <a:solidFill>
                  <a:srgbClr val="4B090D"/>
                </a:solidFill>
                <a:highlight>
                  <a:srgbClr val="FFFFFF"/>
                </a:highlight>
              </a:rPr>
              <a:t>Help construct </a:t>
            </a:r>
            <a:r>
              <a:rPr lang="en">
                <a:solidFill>
                  <a:srgbClr val="C8544B"/>
                </a:solidFill>
                <a:highlight>
                  <a:srgbClr val="FFFFFF"/>
                </a:highlight>
              </a:rPr>
              <a:t>first</a:t>
            </a:r>
            <a:r>
              <a:rPr lang="en">
                <a:solidFill>
                  <a:srgbClr val="E06666"/>
                </a:solidFill>
                <a:highlight>
                  <a:srgbClr val="FFFFFF"/>
                </a:highlight>
              </a:rPr>
              <a:t> distributions</a:t>
            </a:r>
            <a:r>
              <a:rPr lang="en">
                <a:solidFill>
                  <a:srgbClr val="4B090D"/>
                </a:solidFill>
                <a:highlight>
                  <a:srgbClr val="FFFFFF"/>
                </a:highlight>
              </a:rPr>
              <a:t> of black hole masses and spins.</a:t>
            </a:r>
            <a:endParaRPr>
              <a:solidFill>
                <a:srgbClr val="4B090D"/>
              </a:solidFill>
            </a:endParaRPr>
          </a:p>
          <a:p>
            <a:pPr indent="0" lvl="0" marL="0" rtl="0" algn="l">
              <a:lnSpc>
                <a:spcPct val="150000"/>
              </a:lnSpc>
              <a:spcBef>
                <a:spcPts val="1200"/>
              </a:spcBef>
              <a:spcAft>
                <a:spcPts val="1200"/>
              </a:spcAft>
              <a:buNone/>
            </a:pPr>
            <a:r>
              <a:t/>
            </a:r>
            <a:endParaRPr sz="1500">
              <a:solidFill>
                <a:srgbClr val="4B090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TDE Table Sample</a:t>
            </a:r>
            <a:endParaRPr b="1">
              <a:solidFill>
                <a:srgbClr val="4B090D"/>
              </a:solidFill>
            </a:endParaRPr>
          </a:p>
        </p:txBody>
      </p:sp>
      <p:pic>
        <p:nvPicPr>
          <p:cNvPr id="96" name="Google Shape;96;p18"/>
          <p:cNvPicPr preferRelativeResize="0"/>
          <p:nvPr/>
        </p:nvPicPr>
        <p:blipFill rotWithShape="1">
          <a:blip r:embed="rId3">
            <a:alphaModFix/>
          </a:blip>
          <a:srcRect b="11175" l="0" r="0" t="5429"/>
          <a:stretch/>
        </p:blipFill>
        <p:spPr>
          <a:xfrm>
            <a:off x="3372250" y="554400"/>
            <a:ext cx="5711625" cy="3778050"/>
          </a:xfrm>
          <a:prstGeom prst="rect">
            <a:avLst/>
          </a:prstGeom>
          <a:noFill/>
          <a:ln>
            <a:noFill/>
          </a:ln>
        </p:spPr>
      </p:pic>
      <p:sp>
        <p:nvSpPr>
          <p:cNvPr id="97" name="Google Shape;97;p18"/>
          <p:cNvSpPr txBox="1"/>
          <p:nvPr/>
        </p:nvSpPr>
        <p:spPr>
          <a:xfrm>
            <a:off x="473200" y="1017725"/>
            <a:ext cx="27159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rgbClr val="4B090D"/>
                </a:solidFill>
              </a:rPr>
              <a:t>Each TDE here represents </a:t>
            </a:r>
            <a:r>
              <a:rPr lang="en" sz="1800">
                <a:solidFill>
                  <a:srgbClr val="E06666"/>
                </a:solidFill>
              </a:rPr>
              <a:t>ideal candidate</a:t>
            </a:r>
            <a:r>
              <a:rPr lang="en" sz="1800">
                <a:solidFill>
                  <a:srgbClr val="4B090D"/>
                </a:solidFill>
              </a:rPr>
              <a:t> for modeling.</a:t>
            </a:r>
            <a:endParaRPr sz="1800">
              <a:solidFill>
                <a:srgbClr val="4B090D"/>
              </a:solidFill>
            </a:endParaRPr>
          </a:p>
          <a:p>
            <a:pPr indent="0" lvl="0" marL="0" rtl="0" algn="l">
              <a:spcBef>
                <a:spcPts val="0"/>
              </a:spcBef>
              <a:spcAft>
                <a:spcPts val="0"/>
              </a:spcAft>
              <a:buNone/>
            </a:pPr>
            <a:r>
              <a:t/>
            </a:r>
            <a:endParaRPr sz="1800">
              <a:solidFill>
                <a:srgbClr val="4B090D"/>
              </a:solidFill>
            </a:endParaRPr>
          </a:p>
          <a:p>
            <a:pPr indent="0" lvl="0" marL="0" rtl="0" algn="l">
              <a:spcBef>
                <a:spcPts val="0"/>
              </a:spcBef>
              <a:spcAft>
                <a:spcPts val="0"/>
              </a:spcAft>
              <a:buNone/>
            </a:pPr>
            <a:r>
              <a:rPr lang="en" sz="1800">
                <a:solidFill>
                  <a:srgbClr val="4B090D"/>
                </a:solidFill>
              </a:rPr>
              <a:t>Model relies on X-ray data</a:t>
            </a:r>
            <a:r>
              <a:rPr lang="en" sz="1800">
                <a:solidFill>
                  <a:srgbClr val="4B090D"/>
                </a:solidFill>
              </a:rPr>
              <a:t> over days, months, and even years.</a:t>
            </a:r>
            <a:endParaRPr sz="1800">
              <a:solidFill>
                <a:srgbClr val="4B090D"/>
              </a:solidFill>
            </a:endParaRPr>
          </a:p>
        </p:txBody>
      </p:sp>
      <p:sp>
        <p:nvSpPr>
          <p:cNvPr id="98" name="Google Shape;98;p18"/>
          <p:cNvSpPr txBox="1"/>
          <p:nvPr/>
        </p:nvSpPr>
        <p:spPr>
          <a:xfrm>
            <a:off x="3372250" y="308600"/>
            <a:ext cx="5771700" cy="57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Table 1. ​Examples of TDE Candidates with Deep, Multi-Epoch, Archival X-ray Data</a:t>
            </a:r>
            <a:endParaRPr sz="1000">
              <a:solidFill>
                <a:schemeClr val="dk1"/>
              </a:solidFill>
            </a:endParaRPr>
          </a:p>
          <a:p>
            <a:pPr indent="0" lvl="0" marL="0" rtl="0" algn="l">
              <a:spcBef>
                <a:spcPts val="0"/>
              </a:spcBef>
              <a:spcAft>
                <a:spcPts val="0"/>
              </a:spcAft>
              <a:buNone/>
            </a:pPr>
            <a:r>
              <a:t/>
            </a:r>
            <a:endParaRPr/>
          </a:p>
        </p:txBody>
      </p:sp>
      <p:sp>
        <p:nvSpPr>
          <p:cNvPr id="99" name="Google Shape;99;p18"/>
          <p:cNvSpPr txBox="1"/>
          <p:nvPr/>
        </p:nvSpPr>
        <p:spPr>
          <a:xfrm>
            <a:off x="3372250" y="4260575"/>
            <a:ext cx="5711700" cy="82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800">
                <a:solidFill>
                  <a:schemeClr val="dk1"/>
                </a:solidFill>
              </a:rPr>
              <a:t>*Number of unique dates after TDE discovery for which there is a &gt;1 ksec observation. ​At least 10 additional TDE candidates are similarly well-sampled in the NASA mission archives. Some of these pointings are serendipitous, e.g., WINGS J1348+26 lies in the rich galaxy cluster Abell 1795. **​IMBH candidate.​ ***Redshift estimate.</a:t>
            </a:r>
            <a:endParaRPr sz="8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Timeline Plots Sample</a:t>
            </a:r>
            <a:endParaRPr b="1">
              <a:solidFill>
                <a:srgbClr val="4B090D"/>
              </a:solidFill>
            </a:endParaRPr>
          </a:p>
        </p:txBody>
      </p:sp>
      <p:sp>
        <p:nvSpPr>
          <p:cNvPr id="105" name="Google Shape;105;p19"/>
          <p:cNvSpPr txBox="1"/>
          <p:nvPr>
            <p:ph idx="1" type="body"/>
          </p:nvPr>
        </p:nvSpPr>
        <p:spPr>
          <a:xfrm>
            <a:off x="311700" y="1000075"/>
            <a:ext cx="4260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4B090D"/>
                </a:solidFill>
              </a:rPr>
              <a:t>TDEs are </a:t>
            </a:r>
            <a:r>
              <a:rPr lang="en">
                <a:solidFill>
                  <a:srgbClr val="E06666"/>
                </a:solidFill>
              </a:rPr>
              <a:t>time-dependent</a:t>
            </a:r>
            <a:r>
              <a:rPr lang="en">
                <a:solidFill>
                  <a:srgbClr val="4B090D"/>
                </a:solidFill>
              </a:rPr>
              <a:t>.</a:t>
            </a:r>
            <a:endParaRPr>
              <a:solidFill>
                <a:srgbClr val="4B090D"/>
              </a:solidFill>
            </a:endParaRPr>
          </a:p>
          <a:p>
            <a:pPr indent="0" lvl="0" marL="0" rtl="0" algn="l">
              <a:spcBef>
                <a:spcPts val="1200"/>
              </a:spcBef>
              <a:spcAft>
                <a:spcPts val="1200"/>
              </a:spcAft>
              <a:buNone/>
            </a:pPr>
            <a:r>
              <a:rPr lang="en">
                <a:solidFill>
                  <a:srgbClr val="4B090D"/>
                </a:solidFill>
              </a:rPr>
              <a:t>V</a:t>
            </a:r>
            <a:r>
              <a:rPr lang="en">
                <a:solidFill>
                  <a:srgbClr val="4B090D"/>
                </a:solidFill>
              </a:rPr>
              <a:t>isual representations of observational events makes choosing data for fitting easier.</a:t>
            </a:r>
            <a:endParaRPr>
              <a:solidFill>
                <a:srgbClr val="4B090D"/>
              </a:solidFill>
            </a:endParaRPr>
          </a:p>
        </p:txBody>
      </p:sp>
      <p:pic>
        <p:nvPicPr>
          <p:cNvPr id="106" name="Google Shape;106;p19"/>
          <p:cNvPicPr preferRelativeResize="0"/>
          <p:nvPr/>
        </p:nvPicPr>
        <p:blipFill>
          <a:blip r:embed="rId3">
            <a:alphaModFix/>
          </a:blip>
          <a:stretch>
            <a:fillRect/>
          </a:stretch>
        </p:blipFill>
        <p:spPr>
          <a:xfrm>
            <a:off x="4724400" y="0"/>
            <a:ext cx="4136642"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Recap</a:t>
            </a:r>
            <a:endParaRPr b="1">
              <a:solidFill>
                <a:srgbClr val="4B090D"/>
              </a:solidFill>
            </a:endParaRPr>
          </a:p>
        </p:txBody>
      </p:sp>
      <p:sp>
        <p:nvSpPr>
          <p:cNvPr id="112" name="Google Shape;11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4B090D"/>
                </a:solidFill>
              </a:rPr>
              <a:t>Black Holes difficult to observe but </a:t>
            </a:r>
            <a:r>
              <a:rPr lang="en">
                <a:solidFill>
                  <a:srgbClr val="E06666"/>
                </a:solidFill>
              </a:rPr>
              <a:t>test our theories</a:t>
            </a:r>
            <a:r>
              <a:rPr lang="en">
                <a:solidFill>
                  <a:srgbClr val="4B090D"/>
                </a:solidFill>
              </a:rPr>
              <a:t> about the universe.</a:t>
            </a:r>
            <a:endParaRPr>
              <a:solidFill>
                <a:srgbClr val="4B090D"/>
              </a:solidFill>
            </a:endParaRPr>
          </a:p>
          <a:p>
            <a:pPr indent="0" lvl="0" marL="0" rtl="0" algn="l">
              <a:spcBef>
                <a:spcPts val="1200"/>
              </a:spcBef>
              <a:spcAft>
                <a:spcPts val="0"/>
              </a:spcAft>
              <a:buNone/>
            </a:pPr>
            <a:r>
              <a:rPr lang="en">
                <a:solidFill>
                  <a:srgbClr val="E06666"/>
                </a:solidFill>
              </a:rPr>
              <a:t>Individual TDEs</a:t>
            </a:r>
            <a:r>
              <a:rPr lang="en">
                <a:solidFill>
                  <a:srgbClr val="4B090D"/>
                </a:solidFill>
              </a:rPr>
              <a:t> constrain Black Hole properties like mass and spin.</a:t>
            </a:r>
            <a:endParaRPr>
              <a:solidFill>
                <a:srgbClr val="4B090D"/>
              </a:solidFill>
            </a:endParaRPr>
          </a:p>
          <a:p>
            <a:pPr indent="0" lvl="0" marL="0" rtl="0" algn="l">
              <a:spcBef>
                <a:spcPts val="1200"/>
              </a:spcBef>
              <a:spcAft>
                <a:spcPts val="0"/>
              </a:spcAft>
              <a:buNone/>
            </a:pPr>
            <a:r>
              <a:rPr lang="en">
                <a:solidFill>
                  <a:srgbClr val="4B090D"/>
                </a:solidFill>
              </a:rPr>
              <a:t>My project will allow for </a:t>
            </a:r>
            <a:r>
              <a:rPr lang="en">
                <a:solidFill>
                  <a:srgbClr val="C8544B"/>
                </a:solidFill>
              </a:rPr>
              <a:t>first</a:t>
            </a:r>
            <a:r>
              <a:rPr lang="en">
                <a:solidFill>
                  <a:srgbClr val="4B090D"/>
                </a:solidFill>
              </a:rPr>
              <a:t> </a:t>
            </a:r>
            <a:r>
              <a:rPr lang="en">
                <a:solidFill>
                  <a:srgbClr val="E06666"/>
                </a:solidFill>
              </a:rPr>
              <a:t>distributions</a:t>
            </a:r>
            <a:r>
              <a:rPr lang="en">
                <a:solidFill>
                  <a:srgbClr val="4B090D"/>
                </a:solidFill>
              </a:rPr>
              <a:t> of mass and spin.</a:t>
            </a:r>
            <a:endParaRPr>
              <a:solidFill>
                <a:srgbClr val="4B090D"/>
              </a:solidFill>
            </a:endParaRPr>
          </a:p>
          <a:p>
            <a:pPr indent="0" lvl="0" marL="0" rtl="0" algn="l">
              <a:spcBef>
                <a:spcPts val="1200"/>
              </a:spcBef>
              <a:spcAft>
                <a:spcPts val="1200"/>
              </a:spcAft>
              <a:buNone/>
            </a:pPr>
            <a:r>
              <a:t/>
            </a:r>
            <a:endParaRPr sz="1500">
              <a:solidFill>
                <a:srgbClr val="4B090D"/>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4B090D"/>
                </a:solidFill>
              </a:rPr>
              <a:t>Acknowledgements</a:t>
            </a:r>
            <a:endParaRPr b="1">
              <a:solidFill>
                <a:srgbClr val="4B090D"/>
              </a:solidFill>
            </a:endParaRPr>
          </a:p>
        </p:txBody>
      </p:sp>
      <p:sp>
        <p:nvSpPr>
          <p:cNvPr id="118" name="Google Shape;118;p21"/>
          <p:cNvSpPr txBox="1"/>
          <p:nvPr>
            <p:ph idx="1" type="body"/>
          </p:nvPr>
        </p:nvSpPr>
        <p:spPr>
          <a:xfrm>
            <a:off x="311700" y="1152475"/>
            <a:ext cx="8520600" cy="171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4B090D"/>
                </a:solidFill>
              </a:rPr>
              <a:t>Dr. Ann Zabludoff — </a:t>
            </a:r>
            <a:r>
              <a:rPr i="1" lang="en">
                <a:solidFill>
                  <a:srgbClr val="4B090D"/>
                </a:solidFill>
              </a:rPr>
              <a:t>Project Mentor</a:t>
            </a:r>
            <a:endParaRPr i="1">
              <a:solidFill>
                <a:srgbClr val="4B090D"/>
              </a:solidFill>
            </a:endParaRPr>
          </a:p>
          <a:p>
            <a:pPr indent="0" lvl="0" marL="0" rtl="0" algn="l">
              <a:spcBef>
                <a:spcPts val="1200"/>
              </a:spcBef>
              <a:spcAft>
                <a:spcPts val="0"/>
              </a:spcAft>
              <a:buClr>
                <a:schemeClr val="dk1"/>
              </a:buClr>
              <a:buSzPts val="1100"/>
              <a:buFont typeface="Arial"/>
              <a:buNone/>
            </a:pPr>
            <a:r>
              <a:rPr lang="en">
                <a:solidFill>
                  <a:srgbClr val="4B090D"/>
                </a:solidFill>
              </a:rPr>
              <a:t>Michelle Coe — </a:t>
            </a:r>
            <a:r>
              <a:rPr i="1" lang="en">
                <a:solidFill>
                  <a:srgbClr val="4B090D"/>
                </a:solidFill>
              </a:rPr>
              <a:t>Program Manager</a:t>
            </a:r>
            <a:endParaRPr i="1">
              <a:solidFill>
                <a:srgbClr val="4B090D"/>
              </a:solidFill>
            </a:endParaRPr>
          </a:p>
          <a:p>
            <a:pPr indent="0" lvl="0" marL="0" rtl="0" algn="l">
              <a:spcBef>
                <a:spcPts val="1200"/>
              </a:spcBef>
              <a:spcAft>
                <a:spcPts val="0"/>
              </a:spcAft>
              <a:buClr>
                <a:schemeClr val="dk1"/>
              </a:buClr>
              <a:buSzPts val="1100"/>
              <a:buFont typeface="Arial"/>
              <a:buNone/>
            </a:pPr>
            <a:r>
              <a:rPr lang="en">
                <a:solidFill>
                  <a:srgbClr val="4B090D"/>
                </a:solidFill>
              </a:rPr>
              <a:t>Arizona Space Grant Consortium and UA/NASA Space Grant Program</a:t>
            </a:r>
            <a:endParaRPr>
              <a:solidFill>
                <a:srgbClr val="4B090D"/>
              </a:solidFill>
            </a:endParaRPr>
          </a:p>
          <a:p>
            <a:pPr indent="0" lvl="0" marL="0" rtl="0" algn="l">
              <a:spcBef>
                <a:spcPts val="1200"/>
              </a:spcBef>
              <a:spcAft>
                <a:spcPts val="1200"/>
              </a:spcAft>
              <a:buNone/>
            </a:pPr>
            <a:r>
              <a:t/>
            </a:r>
            <a:endParaRPr/>
          </a:p>
        </p:txBody>
      </p:sp>
      <p:sp>
        <p:nvSpPr>
          <p:cNvPr id="119" name="Google Shape;119;p21"/>
          <p:cNvSpPr txBox="1"/>
          <p:nvPr/>
        </p:nvSpPr>
        <p:spPr>
          <a:xfrm>
            <a:off x="311700" y="4055225"/>
            <a:ext cx="8520600" cy="10320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900">
                <a:solidFill>
                  <a:srgbClr val="4B090D"/>
                </a:solidFill>
                <a:latin typeface="Helvetica Neue"/>
                <a:ea typeface="Helvetica Neue"/>
                <a:cs typeface="Helvetica Neue"/>
                <a:sym typeface="Helvetica Neue"/>
              </a:rPr>
              <a:t>The material contained in this document is based upon work supported by a National Aeronautics and Space Administration (NASA) grant or cooperative agreement. Any opinions, findings, conclusions or recommendations expressed in this material are those of the author and do not necessarily reflect the views of NASA. This work was supported through a NASA grant awarded to the Arizona/NASA Space Grant Consortium.</a:t>
            </a:r>
            <a:endParaRPr b="1" sz="1300">
              <a:solidFill>
                <a:schemeClr val="dk1"/>
              </a:solidFill>
              <a:latin typeface="Helvetica Neue"/>
              <a:ea typeface="Helvetica Neue"/>
              <a:cs typeface="Helvetica Neue"/>
              <a:sym typeface="Helvetica Neue"/>
            </a:endParaRPr>
          </a:p>
          <a:p>
            <a:pPr indent="0" lvl="0" marL="0" rtl="0" algn="l">
              <a:spcBef>
                <a:spcPts val="12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